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9" r:id="rId2"/>
    <p:sldId id="256" r:id="rId3"/>
    <p:sldId id="257" r:id="rId4"/>
    <p:sldId id="294" r:id="rId5"/>
    <p:sldId id="295" r:id="rId6"/>
    <p:sldId id="260" r:id="rId7"/>
    <p:sldId id="296" r:id="rId8"/>
    <p:sldId id="303" r:id="rId9"/>
    <p:sldId id="287" r:id="rId10"/>
    <p:sldId id="265" r:id="rId11"/>
    <p:sldId id="267" r:id="rId12"/>
    <p:sldId id="272" r:id="rId13"/>
    <p:sldId id="304" r:id="rId14"/>
    <p:sldId id="298" r:id="rId15"/>
    <p:sldId id="299" r:id="rId16"/>
    <p:sldId id="300" r:id="rId17"/>
    <p:sldId id="301" r:id="rId18"/>
    <p:sldId id="302" r:id="rId19"/>
    <p:sldId id="279" r:id="rId20"/>
    <p:sldId id="275" r:id="rId21"/>
    <p:sldId id="276" r:id="rId22"/>
    <p:sldId id="305" r:id="rId23"/>
    <p:sldId id="297" r:id="rId24"/>
    <p:sldId id="273" r:id="rId25"/>
    <p:sldId id="274" r:id="rId26"/>
    <p:sldId id="281" r:id="rId27"/>
    <p:sldId id="283" r:id="rId28"/>
    <p:sldId id="284" r:id="rId29"/>
    <p:sldId id="285" r:id="rId30"/>
    <p:sldId id="286" r:id="rId31"/>
    <p:sldId id="288" r:id="rId32"/>
    <p:sldId id="289" r:id="rId33"/>
    <p:sldId id="290" r:id="rId34"/>
    <p:sldId id="291" r:id="rId35"/>
    <p:sldId id="293" r:id="rId36"/>
    <p:sldId id="277" r:id="rId37"/>
    <p:sldId id="266" r:id="rId38"/>
    <p:sldId id="270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2F9"/>
    <a:srgbClr val="36F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18" autoAdjust="0"/>
    <p:restoredTop sz="86425" autoAdjust="0"/>
  </p:normalViewPr>
  <p:slideViewPr>
    <p:cSldViewPr snapToGrid="0" snapToObjects="1">
      <p:cViewPr varScale="1">
        <p:scale>
          <a:sx n="66" d="100"/>
          <a:sy n="66" d="100"/>
        </p:scale>
        <p:origin x="283" y="53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-187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70D16-A57E-B547-A0B8-B8F74B1E0C7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EE57F-A337-4848-8CD0-788333F9B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03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Discuss the importance of collegial interactions with animal care and research staff during facility inspections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E57F-A337-4848-8CD0-788333F9B5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9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Formative Objective 5. Activity =</a:t>
            </a:r>
            <a:r>
              <a:rPr lang="en-US" baseline="0" dirty="0" smtClean="0"/>
              <a:t> </a:t>
            </a:r>
            <a:r>
              <a:rPr lang="en-US" dirty="0" smtClean="0"/>
              <a:t>case-based learning. 5 minutes. Idea is to bring out safety</a:t>
            </a:r>
            <a:r>
              <a:rPr lang="en-US" baseline="0" dirty="0" smtClean="0"/>
              <a:t> concerns when doing inspections. Ask each group to cite 3 health concerns raised.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E57F-A337-4848-8CD0-788333F9B5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37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Summative</a:t>
            </a:r>
            <a:r>
              <a:rPr lang="en-US" baseline="0" dirty="0" smtClean="0"/>
              <a:t> assessment for animal health and welfare. </a:t>
            </a:r>
            <a:r>
              <a:rPr lang="en-US" dirty="0" smtClean="0"/>
              <a:t>Each table has two copies of a photo illustrating a concern.</a:t>
            </a:r>
            <a:r>
              <a:rPr lang="en-US" baseline="0" dirty="0" smtClean="0"/>
              <a:t> Think – pair- share. Three minutes to discuss, then share with the group. 8 minutes total. Goal is to identify problems and what should be done,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who to bring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E57F-A337-4848-8CD0-788333F9B5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64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E57F-A337-4848-8CD0-788333F9B5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84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E57F-A337-4848-8CD0-788333F9B5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69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Summative for Objective</a:t>
            </a:r>
            <a:r>
              <a:rPr lang="en-US" baseline="0" dirty="0" smtClean="0"/>
              <a:t> 2. Clicker personal response system. One minute. LOC, fact based.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E57F-A337-4848-8CD0-788333F9B5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11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Summative for objective</a:t>
            </a:r>
            <a:r>
              <a:rPr lang="en-US" baseline="0" dirty="0" smtClean="0"/>
              <a:t> 2: Three minute group discussion, </a:t>
            </a:r>
            <a:r>
              <a:rPr lang="en-US" baseline="0" dirty="0" smtClean="0"/>
              <a:t>then </a:t>
            </a:r>
            <a:r>
              <a:rPr lang="en-US" baseline="0" dirty="0" smtClean="0"/>
              <a:t>make a </a:t>
            </a:r>
            <a:r>
              <a:rPr lang="en-US" baseline="0" dirty="0" err="1" smtClean="0"/>
              <a:t>consensogram</a:t>
            </a:r>
            <a:r>
              <a:rPr lang="en-US" baseline="0" dirty="0" smtClean="0"/>
              <a:t>. </a:t>
            </a:r>
            <a:r>
              <a:rPr lang="en-US" baseline="0" dirty="0" smtClean="0"/>
              <a:t>One </a:t>
            </a:r>
            <a:r>
              <a:rPr lang="en-US" baseline="0" dirty="0" smtClean="0"/>
              <a:t>member from each team places a </a:t>
            </a:r>
            <a:r>
              <a:rPr lang="en-US" baseline="0" dirty="0" smtClean="0"/>
              <a:t>sticker (</a:t>
            </a:r>
            <a:r>
              <a:rPr lang="en-US" baseline="0" dirty="0" smtClean="0"/>
              <a:t>or places a mark) </a:t>
            </a:r>
            <a:r>
              <a:rPr lang="en-US" baseline="0" dirty="0" smtClean="0"/>
              <a:t>by </a:t>
            </a:r>
            <a:r>
              <a:rPr lang="en-US" baseline="0" dirty="0" smtClean="0"/>
              <a:t>the title of the persons you want on your dream team. Goal consideration of different strengths added by having different </a:t>
            </a:r>
            <a:r>
              <a:rPr lang="en-US" baseline="0" dirty="0" smtClean="0"/>
              <a:t>perspectives </a:t>
            </a:r>
            <a:r>
              <a:rPr lang="en-US" baseline="0" dirty="0" smtClean="0"/>
              <a:t>on the team.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E57F-A337-4848-8CD0-788333F9B5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94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Summative for objective</a:t>
            </a:r>
            <a:r>
              <a:rPr lang="en-US" baseline="0" dirty="0" smtClean="0"/>
              <a:t> </a:t>
            </a:r>
            <a:r>
              <a:rPr lang="en-US" dirty="0" smtClean="0"/>
              <a:t>#4:  Think pair share</a:t>
            </a:r>
            <a:r>
              <a:rPr lang="en-US" baseline="0" dirty="0" smtClean="0"/>
              <a:t> report out. </a:t>
            </a:r>
            <a:r>
              <a:rPr lang="en-US" dirty="0" smtClean="0"/>
              <a:t>Each table assigned 2 rooms. Make a sticky</a:t>
            </a:r>
            <a:r>
              <a:rPr lang="en-US" baseline="0" dirty="0" smtClean="0"/>
              <a:t> note with 3 items for each room listed. Stand and describe for each room what they would look for. 5 minutes.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E57F-A337-4848-8CD0-788333F9B5A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18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r>
              <a:rPr lang="en-US" baseline="0" dirty="0" smtClean="0"/>
              <a:t> 4 Formative: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E57F-A337-4848-8CD0-788333F9B5A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52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Formative for objective #5.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E57F-A337-4848-8CD0-788333F9B5A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12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Formative,</a:t>
            </a:r>
            <a:r>
              <a:rPr lang="en-US" baseline="0" dirty="0" smtClean="0"/>
              <a:t> concept. This video from NJABR should be viewed prior to proceeding with this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E57F-A337-4848-8CD0-788333F9B5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39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Formative Assessment for Objective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 Think – pair- share.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 rats should be active, have a smooth and shiny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haircoat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bright clear eyes, and good body mass. 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Signs of disease or discomfort: huddles in corner, hunched posture, scruffy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haircoat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(due to dehydration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lack of grooming), feels cool to the touch, avoids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cagemates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diarrhea (i.e., sticky feces), pale appearance to eyes, nasal/ocular discharge,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porphyrin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staining (red or brown staining around eyes or nose), coughing, sneezing, chattering, vocalizations, decreased appetite, weight loss, respiration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or labored.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E57F-A337-4848-8CD0-788333F9B5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4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r>
              <a:rPr lang="en-US" baseline="0" dirty="0" smtClean="0"/>
              <a:t> 1. Formative assessment, technology enhanced learning activity, 6 minutes. Purpose to demonstrate a concern with animal identification as described in the Guide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E57F-A337-4848-8CD0-788333F9B5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4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 2: Formative: Technology enhanced learning. Expected 10 minutes. Basic LOCs, fact based.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E57F-A337-4848-8CD0-788333F9B5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43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 3.Formative.  Technology enhanced collaborative</a:t>
            </a:r>
            <a:r>
              <a:rPr lang="en-US" baseline="0" dirty="0" smtClean="0"/>
              <a:t> learning. </a:t>
            </a:r>
            <a:r>
              <a:rPr lang="en-US" dirty="0" smtClean="0"/>
              <a:t> Link provided to definition with examples. Point out that USDA terminology differs: Major </a:t>
            </a:r>
            <a:r>
              <a:rPr lang="en-US" dirty="0" err="1" smtClean="0"/>
              <a:t>vs</a:t>
            </a:r>
            <a:r>
              <a:rPr lang="en-US" dirty="0" smtClean="0"/>
              <a:t> Minor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E57F-A337-4848-8CD0-788333F9B5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51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Formative, Objective 3: Think – pair- share. Post-its</a:t>
            </a:r>
            <a:r>
              <a:rPr lang="en-US" baseline="0" dirty="0" smtClean="0"/>
              <a:t> held up to show their group consensus (set of 3 photos) Two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E57F-A337-4848-8CD0-788333F9B5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56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Formative. Objective</a:t>
            </a:r>
            <a:r>
              <a:rPr lang="en-US" baseline="0" dirty="0" smtClean="0"/>
              <a:t> 4, component areas/concerns.  Think pair share, 2 minutes. Idea is to emphasize the importance of records and who is responsible and what consequences can come from incomplete documentation.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E57F-A337-4848-8CD0-788333F9B5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97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Formative for Objective #4 Indicate different component areas of facilities and concerns related to these areas. Activity:</a:t>
            </a:r>
            <a:r>
              <a:rPr lang="en-US" baseline="0" dirty="0" smtClean="0"/>
              <a:t> peer or collegial instruction. Four minutes. Goal is to bring out experienced persons’ knowledge about specifics such as feed storage requirements. 5 minutes.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EE57F-A337-4848-8CD0-788333F9B5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8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31C5-D5D0-3A42-ADF0-350CA58D052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BCFB-62ED-D440-8A03-6A975DFE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6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31C5-D5D0-3A42-ADF0-350CA58D052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BCFB-62ED-D440-8A03-6A975DFE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8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31C5-D5D0-3A42-ADF0-350CA58D052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BCFB-62ED-D440-8A03-6A975DFE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17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31C5-D5D0-3A42-ADF0-350CA58D052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BCFB-62ED-D440-8A03-6A975DFE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2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31C5-D5D0-3A42-ADF0-350CA58D052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BCFB-62ED-D440-8A03-6A975DFE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8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31C5-D5D0-3A42-ADF0-350CA58D052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BCFB-62ED-D440-8A03-6A975DFE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7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31C5-D5D0-3A42-ADF0-350CA58D052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BCFB-62ED-D440-8A03-6A975DFE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3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31C5-D5D0-3A42-ADF0-350CA58D052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BCFB-62ED-D440-8A03-6A975DFE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2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31C5-D5D0-3A42-ADF0-350CA58D052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BCFB-62ED-D440-8A03-6A975DFE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6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31C5-D5D0-3A42-ADF0-350CA58D052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BCFB-62ED-D440-8A03-6A975DFE4F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4734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740445"/>
            <a:ext cx="7772400" cy="13912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4"/>
          </p:nvPr>
        </p:nvSpPr>
        <p:spPr>
          <a:xfrm>
            <a:off x="758408" y="155892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478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31C5-D5D0-3A42-ADF0-350CA58D052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BCFB-62ED-D440-8A03-6A975DFE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2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31C5-D5D0-3A42-ADF0-350CA58D052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BCFB-62ED-D440-8A03-6A975DFE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1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231C5-D5D0-3A42-ADF0-350CA58D052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6BCFB-62ED-D440-8A03-6A975DFE4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1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TnUOp2svQR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olaw/Guide-for-the-Care-and-use-of-laboratory-animals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his.usda.gov/animal_welfare/downloads/Animal%20Care%20Blue%20Book%20-%202013%20-%20FINAL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ants.nih.gov/grants/olaw/references/phspol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grants.nih.gov/grants/olaw/faqs.htm#649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st of F Troo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219" y="4090326"/>
            <a:ext cx="2791781" cy="2588089"/>
          </a:xfrm>
          <a:prstGeom prst="rect">
            <a:avLst/>
          </a:prstGeom>
        </p:spPr>
      </p:pic>
      <p:pic>
        <p:nvPicPr>
          <p:cNvPr id="5" name="Picture 4" descr="Image of a cres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068" y="1847885"/>
            <a:ext cx="1651000" cy="2544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" y="4601497"/>
            <a:ext cx="63522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George Babcock, Head Wizard</a:t>
            </a:r>
          </a:p>
          <a:p>
            <a:r>
              <a:rPr lang="en-US" sz="2400" b="1" dirty="0" smtClean="0"/>
              <a:t>Natalie Mays, Queen Bee</a:t>
            </a:r>
          </a:p>
          <a:p>
            <a:r>
              <a:rPr lang="en-US" sz="2400" b="1" dirty="0" smtClean="0"/>
              <a:t>Chieko Azuma, Chinchilla Wrangler</a:t>
            </a:r>
          </a:p>
          <a:p>
            <a:r>
              <a:rPr lang="en-US" sz="2400" b="1" dirty="0" smtClean="0"/>
              <a:t>Linda </a:t>
            </a:r>
            <a:r>
              <a:rPr lang="en-US" sz="2400" b="1" dirty="0" err="1" smtClean="0"/>
              <a:t>Brovarney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Mousketeer</a:t>
            </a:r>
            <a:endParaRPr lang="en-US" sz="2400" b="1" dirty="0" smtClean="0"/>
          </a:p>
          <a:p>
            <a:r>
              <a:rPr lang="en-US" sz="2400" b="1" dirty="0" smtClean="0"/>
              <a:t>Cynthia Pekow, Chief of Chocolate Consumption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76980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 Group</a:t>
            </a:r>
            <a:br>
              <a:rPr lang="en-US" b="1" dirty="0" smtClean="0"/>
            </a:br>
            <a:r>
              <a:rPr lang="en-US" sz="3600" b="1" dirty="0" smtClean="0"/>
              <a:t>a Pedagogical Department of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5300" dirty="0" err="1" smtClean="0">
                <a:latin typeface="Lucida Blackletter"/>
                <a:cs typeface="Lucida Blackletter"/>
              </a:rPr>
              <a:t>Phlogisten</a:t>
            </a:r>
            <a:r>
              <a:rPr lang="en-US" sz="5300" dirty="0" smtClean="0">
                <a:latin typeface="Lucida Blackletter"/>
                <a:cs typeface="Lucida Blackletter"/>
              </a:rPr>
              <a:t> University </a:t>
            </a:r>
            <a:endParaRPr lang="en-US" sz="5300" dirty="0">
              <a:latin typeface="Lucida Blackletter"/>
              <a:cs typeface="Lucida Blackletter"/>
            </a:endParaRPr>
          </a:p>
        </p:txBody>
      </p:sp>
    </p:spTree>
    <p:extLst>
      <p:ext uri="{BB962C8B-B14F-4D97-AF65-F5344CB8AC3E}">
        <p14:creationId xmlns:p14="http://schemas.microsoft.com/office/powerpoint/2010/main" val="197039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p board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1790700"/>
            <a:ext cx="7594600" cy="506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Today is Saturday the 7</a:t>
            </a:r>
            <a:r>
              <a:rPr lang="en-US" b="1" baseline="30000" dirty="0" smtClean="0"/>
              <a:t>th</a:t>
            </a:r>
            <a:r>
              <a:rPr lang="en-US" b="1" dirty="0" smtClean="0"/>
              <a:t>. What concerns do you have?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13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 of feed storage roo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93800"/>
            <a:ext cx="8826500" cy="56642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23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1FF1B"/>
                </a:solidFill>
              </a:rPr>
              <a:t>What is wrong with this picture? </a:t>
            </a:r>
            <a:br>
              <a:rPr lang="en-US" b="1" dirty="0">
                <a:solidFill>
                  <a:srgbClr val="F1FF1B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oto of anesthesia apparatu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071" y="3134626"/>
            <a:ext cx="4668271" cy="3511832"/>
          </a:xfrm>
          <a:prstGeom prst="rect">
            <a:avLst/>
          </a:prstGeom>
        </p:spPr>
      </p:pic>
      <p:pic>
        <p:nvPicPr>
          <p:cNvPr id="4" name="Picture 3" descr="Photo of sharps contain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001382"/>
            <a:ext cx="3289300" cy="246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742" y="274638"/>
            <a:ext cx="8229600" cy="24420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 veterinary technician faints while working in animal surgery, and stumbles into the sharps box.  Discuss what occupational health concerns must be addressed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4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When you see this during a facility inspection, what are your concerns and how would you address them</a:t>
            </a:r>
            <a:r>
              <a:rPr lang="en-US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51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dent cage with &quot;do not feed or change cage&quot; cage card"/>
          <p:cNvPicPr>
            <a:picLocks noChangeAspect="1"/>
          </p:cNvPicPr>
          <p:nvPr/>
        </p:nvPicPr>
        <p:blipFill rotWithShape="1">
          <a:blip r:embed="rId3"/>
          <a:srcRect b="7766"/>
          <a:stretch/>
        </p:blipFill>
        <p:spPr bwMode="auto">
          <a:xfrm>
            <a:off x="597310" y="1815756"/>
            <a:ext cx="7953985" cy="4894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274637"/>
            <a:ext cx="8436077" cy="1303439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When you see this during a facility inspection, what are your concerns and how would you address them</a:t>
            </a:r>
            <a:r>
              <a:rPr lang="en-US" sz="2800" b="1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173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rows of rat cag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20" y="1548146"/>
            <a:ext cx="7717685" cy="513287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/>
              <a:t>When you see this during a facility inspection, what are your concerns and how would you address them</a:t>
            </a:r>
            <a:r>
              <a:rPr lang="en-US" sz="2800" b="1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69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cage full of m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625" y="1681316"/>
            <a:ext cx="5293276" cy="51766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667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When you see this during a facility inspection, what are your concerns and how would you address them</a:t>
            </a:r>
            <a:r>
              <a:rPr lang="en-US" sz="2800" b="1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143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rat with surgical wou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840" y="1492907"/>
            <a:ext cx="6653248" cy="498351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When you see this during a facility inspection, what are your concerns and how would you address them</a:t>
            </a:r>
            <a:r>
              <a:rPr lang="en-US" sz="2800" b="1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45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rabbit with head til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923" y="1501515"/>
            <a:ext cx="3810000" cy="5003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When you see this during a facility inspection, what are your concerns and how would you address them</a:t>
            </a:r>
            <a:r>
              <a:rPr lang="en-US" sz="2800" b="1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164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of a cres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273" y="3622894"/>
            <a:ext cx="1651000" cy="25449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3874" y="3863182"/>
            <a:ext cx="4038600" cy="285241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A) 1</a:t>
            </a:r>
          </a:p>
          <a:p>
            <a:pPr marL="0" indent="0">
              <a:buNone/>
            </a:pPr>
            <a:r>
              <a:rPr lang="en-US" b="1" dirty="0" smtClean="0"/>
              <a:t>B) 2</a:t>
            </a:r>
          </a:p>
          <a:p>
            <a:pPr marL="0" indent="0">
              <a:buNone/>
            </a:pPr>
            <a:r>
              <a:rPr lang="en-US" b="1" dirty="0" smtClean="0"/>
              <a:t>C) 3</a:t>
            </a:r>
          </a:p>
          <a:p>
            <a:pPr marL="0" indent="0">
              <a:buNone/>
            </a:pPr>
            <a:r>
              <a:rPr lang="en-US" b="1" dirty="0" smtClean="0"/>
              <a:t>D) 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58557"/>
            <a:ext cx="8229600" cy="964067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36FF25"/>
                </a:solidFill>
                <a:latin typeface="Lucida Blackletter"/>
                <a:cs typeface="Lucida Blackletter"/>
              </a:rPr>
              <a:t>Phlogisten</a:t>
            </a:r>
            <a:r>
              <a:rPr lang="en-US" dirty="0" smtClean="0">
                <a:solidFill>
                  <a:srgbClr val="36FF25"/>
                </a:solidFill>
                <a:latin typeface="Lucida Calligraphy"/>
                <a:cs typeface="Lucida Calligraphy"/>
              </a:rPr>
              <a:t> </a:t>
            </a:r>
            <a:r>
              <a:rPr lang="en-US" dirty="0" smtClean="0">
                <a:solidFill>
                  <a:srgbClr val="36FF25"/>
                </a:solidFill>
                <a:latin typeface="Lucida Blackletter"/>
                <a:cs typeface="Lucida Blackletter"/>
              </a:rPr>
              <a:t>University</a:t>
            </a:r>
            <a:r>
              <a:rPr lang="en-US" dirty="0" smtClean="0">
                <a:solidFill>
                  <a:srgbClr val="36FF25"/>
                </a:solidFill>
                <a:latin typeface="Lucida Calligraphy"/>
                <a:cs typeface="Lucida Calligraphy"/>
              </a:rPr>
              <a:t> </a:t>
            </a:r>
            <a:r>
              <a:rPr lang="en-US" b="1" dirty="0" smtClean="0">
                <a:solidFill>
                  <a:srgbClr val="36FF25"/>
                </a:solidFill>
              </a:rPr>
              <a:t>has a PHS assurance, and uses USDA covered species. </a:t>
            </a:r>
            <a:r>
              <a:rPr lang="en-US" b="1" dirty="0" smtClean="0"/>
              <a:t>What is the minimum number of IACUC members  required to participate in their facility inspections?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843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75"/>
            <a:ext cx="7772400" cy="1470025"/>
          </a:xfrm>
        </p:spPr>
        <p:txBody>
          <a:bodyPr/>
          <a:lstStyle/>
          <a:p>
            <a:r>
              <a:rPr lang="en-US" b="1" dirty="0" smtClean="0"/>
              <a:t>Goal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113" y="2062494"/>
            <a:ext cx="6718076" cy="442898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IACUC members completing this module will develop an understanding of the value of facility inspections as part of a high quality program of animal care and use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1312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IACUC administrator</a:t>
            </a:r>
          </a:p>
          <a:p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Institution’s legal counsel</a:t>
            </a:r>
          </a:p>
          <a:p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Research technician</a:t>
            </a:r>
          </a:p>
          <a:p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Clinical veterinarian</a:t>
            </a:r>
          </a:p>
          <a:p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Vivarium supervisor</a:t>
            </a:r>
          </a:p>
          <a:p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Principal investigator</a:t>
            </a:r>
          </a:p>
          <a:p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Biosafety officer</a:t>
            </a:r>
          </a:p>
          <a:p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Industrial hygienist</a:t>
            </a:r>
          </a:p>
          <a:p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32037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CCFFCC"/>
                </a:solidFill>
              </a:rPr>
              <a:t>Attending veterinarian</a:t>
            </a:r>
          </a:p>
          <a:p>
            <a:r>
              <a:rPr lang="en-US" b="1" dirty="0" smtClean="0">
                <a:solidFill>
                  <a:srgbClr val="CCFFCC"/>
                </a:solidFill>
              </a:rPr>
              <a:t>IACUC Chair</a:t>
            </a:r>
          </a:p>
          <a:p>
            <a:r>
              <a:rPr lang="en-US" b="1" dirty="0" smtClean="0">
                <a:solidFill>
                  <a:srgbClr val="CCFFCC"/>
                </a:solidFill>
              </a:rPr>
              <a:t>Scientist IACUC member</a:t>
            </a:r>
          </a:p>
          <a:p>
            <a:r>
              <a:rPr lang="en-US" b="1" dirty="0" smtClean="0">
                <a:solidFill>
                  <a:srgbClr val="CCFFCC"/>
                </a:solidFill>
              </a:rPr>
              <a:t>Nonaffiliated member</a:t>
            </a:r>
          </a:p>
          <a:p>
            <a:r>
              <a:rPr lang="en-US" b="1" dirty="0" smtClean="0">
                <a:solidFill>
                  <a:srgbClr val="CCFFCC"/>
                </a:solidFill>
              </a:rPr>
              <a:t>Nonscientist member</a:t>
            </a:r>
          </a:p>
          <a:p>
            <a:r>
              <a:rPr lang="en-US" b="1" dirty="0" smtClean="0">
                <a:solidFill>
                  <a:srgbClr val="CCFFCC"/>
                </a:solidFill>
              </a:rPr>
              <a:t>Cage-wash technician</a:t>
            </a:r>
          </a:p>
          <a:p>
            <a:r>
              <a:rPr lang="en-US" b="1" dirty="0" smtClean="0">
                <a:solidFill>
                  <a:srgbClr val="CCFFCC"/>
                </a:solidFill>
              </a:rPr>
              <a:t>Animal Care Technician</a:t>
            </a:r>
          </a:p>
          <a:p>
            <a:r>
              <a:rPr lang="en-US" b="1" dirty="0" smtClean="0">
                <a:solidFill>
                  <a:srgbClr val="CCFFCC"/>
                </a:solidFill>
              </a:rPr>
              <a:t>Institutional Official</a:t>
            </a:r>
          </a:p>
          <a:p>
            <a:r>
              <a:rPr lang="en-US" b="1" dirty="0" smtClean="0">
                <a:solidFill>
                  <a:srgbClr val="CCFFCC"/>
                </a:solidFill>
              </a:rPr>
              <a:t>Animal Rights Activist</a:t>
            </a:r>
          </a:p>
          <a:p>
            <a:endParaRPr lang="en-US" b="1" dirty="0" smtClean="0">
              <a:solidFill>
                <a:srgbClr val="CCFFCC"/>
              </a:solidFill>
            </a:endParaRPr>
          </a:p>
        </p:txBody>
      </p:sp>
      <p:pic>
        <p:nvPicPr>
          <p:cNvPr id="6" name="Picture 5" descr="Image of a crest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6850" y="1106178"/>
            <a:ext cx="856150" cy="1319701"/>
          </a:xfrm>
          <a:prstGeom prst="rect">
            <a:avLst/>
          </a:prstGeom>
        </p:spPr>
      </p:pic>
      <p:pic>
        <p:nvPicPr>
          <p:cNvPr id="5" name="Picture 4" descr="Dream tea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21" y="1151467"/>
            <a:ext cx="1274412" cy="1274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803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Assemble your Dream Team for facility inspection... Who would you choose and why?</a:t>
            </a:r>
            <a:br>
              <a:rPr lang="en-US" b="1" dirty="0" smtClean="0"/>
            </a:br>
            <a:r>
              <a:rPr lang="en-US" b="1" dirty="0" smtClean="0"/>
              <a:t> Examples include: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17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Identify 3 different areas of focus when inspecting these sites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32037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1. Animal housing room</a:t>
            </a:r>
          </a:p>
          <a:p>
            <a:pPr marL="0" indent="0">
              <a:buNone/>
            </a:pPr>
            <a:r>
              <a:rPr lang="en-US" b="1" dirty="0" smtClean="0"/>
              <a:t>2. Cage wash</a:t>
            </a:r>
          </a:p>
          <a:p>
            <a:pPr marL="0" indent="0">
              <a:buNone/>
            </a:pPr>
            <a:r>
              <a:rPr lang="en-US" b="1" dirty="0" smtClean="0"/>
              <a:t>3. Necropsy</a:t>
            </a:r>
          </a:p>
          <a:p>
            <a:pPr marL="0" indent="0">
              <a:buNone/>
            </a:pPr>
            <a:r>
              <a:rPr lang="en-US" b="1" dirty="0" smtClean="0"/>
              <a:t>4. Feed storage</a:t>
            </a:r>
          </a:p>
          <a:p>
            <a:pPr marL="0" indent="0">
              <a:buNone/>
            </a:pPr>
            <a:r>
              <a:rPr lang="en-US" b="1" dirty="0" smtClean="0"/>
              <a:t>5. Survival surgery</a:t>
            </a:r>
          </a:p>
          <a:p>
            <a:pPr marL="0" indent="0">
              <a:buNone/>
            </a:pPr>
            <a:r>
              <a:rPr lang="en-US" b="1" dirty="0" smtClean="0"/>
              <a:t>6. Loading dock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005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7. Transport vehicles</a:t>
            </a:r>
          </a:p>
          <a:p>
            <a:pPr marL="0" indent="0">
              <a:buNone/>
            </a:pPr>
            <a:r>
              <a:rPr lang="en-US" b="1" dirty="0" smtClean="0"/>
              <a:t>8. Carcass storage</a:t>
            </a:r>
          </a:p>
          <a:p>
            <a:pPr marL="0" indent="0">
              <a:buNone/>
            </a:pPr>
            <a:r>
              <a:rPr lang="en-US" b="1" dirty="0" smtClean="0"/>
              <a:t>9. Procedure room</a:t>
            </a:r>
          </a:p>
          <a:p>
            <a:pPr marL="0" indent="0">
              <a:buNone/>
            </a:pPr>
            <a:r>
              <a:rPr lang="en-US" b="1" dirty="0" smtClean="0"/>
              <a:t>10. Cage and equipment storage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17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oney Tunes &quot;That's all Folks&quo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810" y="1986174"/>
            <a:ext cx="3581024" cy="201432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That’s all for now, folks!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88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600200"/>
            <a:ext cx="9144000" cy="19836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PLACE HOLDER</a:t>
            </a:r>
            <a:br>
              <a:rPr lang="en-US" dirty="0" smtClean="0"/>
            </a:br>
            <a:r>
              <a:rPr lang="en-US" dirty="0" smtClean="0"/>
              <a:t>Slides that appear after this have not yet been incorporated into the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4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cages of NHP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71" y="1830966"/>
            <a:ext cx="6367066" cy="464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there health or welfare concerns?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8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a prescription bottl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2413000"/>
            <a:ext cx="4889964" cy="2444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potential animal health or welfare concern?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5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of person in PPE writing not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030" y="4534472"/>
            <a:ext cx="3695700" cy="1308100"/>
          </a:xfrm>
          <a:prstGeom prst="rect">
            <a:avLst/>
          </a:prstGeom>
        </p:spPr>
      </p:pic>
      <p:pic>
        <p:nvPicPr>
          <p:cNvPr id="3" name="Picture 2" descr="Photo of a surgery roo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1" y="3845480"/>
            <a:ext cx="3644900" cy="2235200"/>
          </a:xfrm>
          <a:prstGeom prst="rect">
            <a:avLst/>
          </a:prstGeom>
        </p:spPr>
      </p:pic>
      <p:pic>
        <p:nvPicPr>
          <p:cNvPr id="2" name="Picture 1" descr="Imagine of tunnel washer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11" y="1006065"/>
            <a:ext cx="3454400" cy="23495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7511" y="0"/>
            <a:ext cx="8229600" cy="1143000"/>
          </a:xfrm>
        </p:spPr>
        <p:txBody>
          <a:bodyPr/>
          <a:lstStyle/>
          <a:p>
            <a:r>
              <a:rPr lang="en-US" dirty="0" smtClean="0"/>
              <a:t>Misc. photos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4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 of peeling ceiling pai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03" y="1770334"/>
            <a:ext cx="3289300" cy="246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Misc. photos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of rodents in a c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687" y="3907650"/>
            <a:ext cx="3213100" cy="2755900"/>
          </a:xfrm>
          <a:prstGeom prst="rect">
            <a:avLst/>
          </a:prstGeom>
        </p:spPr>
      </p:pic>
      <p:pic>
        <p:nvPicPr>
          <p:cNvPr id="4" name="Picture 3" descr="Image of cage roo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31" y="3742961"/>
            <a:ext cx="4036835" cy="2920589"/>
          </a:xfrm>
          <a:prstGeom prst="rect">
            <a:avLst/>
          </a:prstGeom>
        </p:spPr>
      </p:pic>
      <p:pic>
        <p:nvPicPr>
          <p:cNvPr id="3" name="Picture 2" descr="Photo of woman looking at a tank of fis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742" y="1646644"/>
            <a:ext cx="3048000" cy="2032000"/>
          </a:xfrm>
          <a:prstGeom prst="rect">
            <a:avLst/>
          </a:prstGeom>
        </p:spPr>
      </p:pic>
      <p:pic>
        <p:nvPicPr>
          <p:cNvPr id="2" name="Picture 1" descr="Photo of fish facilit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797" y="455167"/>
            <a:ext cx="4168837" cy="312260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48686" y="274638"/>
            <a:ext cx="4038113" cy="1143000"/>
          </a:xfrm>
        </p:spPr>
        <p:txBody>
          <a:bodyPr/>
          <a:lstStyle/>
          <a:p>
            <a:r>
              <a:rPr lang="en-US" dirty="0" smtClean="0"/>
              <a:t>Misc. photos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of cage bedding disposal st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525" y="3140848"/>
            <a:ext cx="2171700" cy="3048000"/>
          </a:xfrm>
          <a:prstGeom prst="rect">
            <a:avLst/>
          </a:prstGeom>
        </p:spPr>
      </p:pic>
      <p:pic>
        <p:nvPicPr>
          <p:cNvPr id="3" name="Picture 2" descr="Photo of cage wash are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52" y="3242448"/>
            <a:ext cx="2768600" cy="2946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Misc. photos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1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CFFCC"/>
                </a:solidFill>
              </a:rPr>
              <a:t>Objectives: Upon completion of this module, participants will be able to:</a:t>
            </a:r>
            <a:endParaRPr lang="en-US" b="1" dirty="0">
              <a:solidFill>
                <a:srgbClr val="CC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173" y="1396817"/>
            <a:ext cx="9144000" cy="56693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1.  Provide </a:t>
            </a:r>
            <a:r>
              <a:rPr lang="en-US" b="1" dirty="0"/>
              <a:t>examples of animal welfare and health concerns that may be discovered and describe how you would address </a:t>
            </a:r>
            <a:r>
              <a:rPr lang="en-US" b="1" dirty="0" smtClean="0"/>
              <a:t>these concerns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2.  Describe regulatory requirements for facility inspection, to include</a:t>
            </a:r>
          </a:p>
          <a:p>
            <a:pPr marL="457200" lvl="1" indent="0">
              <a:buNone/>
            </a:pPr>
            <a:r>
              <a:rPr lang="en-US" b="1" dirty="0" smtClean="0"/>
              <a:t>A. Participants </a:t>
            </a:r>
          </a:p>
          <a:p>
            <a:pPr marL="457200" lvl="1" indent="0">
              <a:buNone/>
            </a:pPr>
            <a:r>
              <a:rPr lang="en-US" b="1" dirty="0" smtClean="0"/>
              <a:t>B. Frequency of inspections, sites included</a:t>
            </a:r>
          </a:p>
          <a:p>
            <a:pPr marL="457200" lvl="1" indent="0">
              <a:buNone/>
            </a:pPr>
            <a:r>
              <a:rPr lang="en-US" b="1" dirty="0" smtClean="0"/>
              <a:t>C. Reporting requirements</a:t>
            </a:r>
          </a:p>
          <a:p>
            <a:pPr marL="0" indent="0">
              <a:buNone/>
            </a:pPr>
            <a:r>
              <a:rPr lang="en-US" b="1" dirty="0" smtClean="0"/>
              <a:t>3.  Differentiate Significant versus Minor deficiencies</a:t>
            </a:r>
          </a:p>
          <a:p>
            <a:pPr marL="0" indent="0">
              <a:buNone/>
            </a:pPr>
            <a:r>
              <a:rPr lang="en-US" b="1" dirty="0" smtClean="0"/>
              <a:t>4.  Indicate different component areas of facilities and concerns related to these areas</a:t>
            </a:r>
          </a:p>
          <a:p>
            <a:pPr marL="0" indent="0">
              <a:buNone/>
            </a:pPr>
            <a:r>
              <a:rPr lang="en-US" b="1" dirty="0" smtClean="0"/>
              <a:t>5.  Identify occupational health and safety concerns </a:t>
            </a:r>
          </a:p>
        </p:txBody>
      </p:sp>
    </p:spTree>
    <p:extLst>
      <p:ext uri="{BB962C8B-B14F-4D97-AF65-F5344CB8AC3E}">
        <p14:creationId xmlns:p14="http://schemas.microsoft.com/office/powerpoint/2010/main" val="179347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of indoor animal p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13" y="1690624"/>
            <a:ext cx="3505200" cy="23241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Misc. photos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5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of outdoor goat p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94" y="2374900"/>
            <a:ext cx="3860800" cy="2108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Misc. photos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7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 of cage prep area"/>
          <p:cNvPicPr>
            <a:picLocks noChangeAspect="1"/>
          </p:cNvPicPr>
          <p:nvPr/>
        </p:nvPicPr>
        <p:blipFill rotWithShape="1">
          <a:blip r:embed="rId2"/>
          <a:srcRect b="11709"/>
          <a:stretch/>
        </p:blipFill>
        <p:spPr>
          <a:xfrm>
            <a:off x="5603764" y="3891510"/>
            <a:ext cx="2603500" cy="2758374"/>
          </a:xfrm>
          <a:prstGeom prst="rect">
            <a:avLst/>
          </a:prstGeom>
        </p:spPr>
      </p:pic>
      <p:pic>
        <p:nvPicPr>
          <p:cNvPr id="3" name="Picture 2" descr="Photo of an isolator b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56" y="4046384"/>
            <a:ext cx="3124200" cy="2603500"/>
          </a:xfrm>
          <a:prstGeom prst="rect">
            <a:avLst/>
          </a:prstGeom>
        </p:spPr>
      </p:pic>
      <p:pic>
        <p:nvPicPr>
          <p:cNvPr id="4" name="Picture 3" descr="Photo of cage wash are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514" y="1341438"/>
            <a:ext cx="3048000" cy="2286000"/>
          </a:xfrm>
          <a:prstGeom prst="rect">
            <a:avLst/>
          </a:prstGeom>
        </p:spPr>
      </p:pic>
      <p:pic>
        <p:nvPicPr>
          <p:cNvPr id="2" name="Picture 1" descr="Photo of a surgical suit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169" y="1417638"/>
            <a:ext cx="3670300" cy="22098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Misc. photos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4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 of exterior of a loading doc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21" y="4034884"/>
            <a:ext cx="3289300" cy="2463800"/>
          </a:xfrm>
          <a:prstGeom prst="rect">
            <a:avLst/>
          </a:prstGeom>
        </p:spPr>
      </p:pic>
      <p:pic>
        <p:nvPicPr>
          <p:cNvPr id="3" name="Picture 2" descr="photo of a load dock are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033" y="1349446"/>
            <a:ext cx="2743200" cy="2959100"/>
          </a:xfrm>
          <a:prstGeom prst="rect">
            <a:avLst/>
          </a:prstGeom>
        </p:spPr>
      </p:pic>
      <p:pic>
        <p:nvPicPr>
          <p:cNvPr id="4" name="Picture 3" descr="Photo of a loading dock are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021" y="1349446"/>
            <a:ext cx="3492500" cy="232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Misc. photos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 of a la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722" y="1483617"/>
            <a:ext cx="4038600" cy="2019300"/>
          </a:xfrm>
          <a:prstGeom prst="rect">
            <a:avLst/>
          </a:prstGeom>
        </p:spPr>
      </p:pic>
      <p:pic>
        <p:nvPicPr>
          <p:cNvPr id="3" name="Picture 2" descr="Photo of a la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03" y="1483617"/>
            <a:ext cx="3505200" cy="231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Misc. photos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7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of cage full of m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285" y="1788740"/>
            <a:ext cx="3222788" cy="21485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Misc. photos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6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of a man with mask, gown, and glass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9" y="2826538"/>
            <a:ext cx="3195447" cy="4020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see this man dumping dirty rodent cages in the cage-wash area. What might be the reasons he would wear this PPE?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8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refrigerator &quot;For human consumption food only&quo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652898"/>
            <a:ext cx="7810500" cy="4965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concerns with storing monkey chow in this refrigerator?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82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of feed bag expiration dat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838" y="2247899"/>
            <a:ext cx="4694903" cy="3521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these numbers mean on a feed bag? Why are they important to animal welfare and health?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21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duct of an IACUC inspection. Start with the animals and work to the walls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89" y="1198109"/>
            <a:ext cx="6747315" cy="4797185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77687" y="6112566"/>
            <a:ext cx="8428383" cy="705678"/>
          </a:xfrm>
        </p:spPr>
        <p:txBody>
          <a:bodyPr>
            <a:normAutofit/>
          </a:bodyPr>
          <a:lstStyle/>
          <a:p>
            <a:r>
              <a:rPr lang="en-US" sz="2400" b="1" dirty="0"/>
              <a:t>Bring questions for a 15 minute group discussion.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77687" y="210735"/>
            <a:ext cx="8753613" cy="1061474"/>
          </a:xfrm>
        </p:spPr>
        <p:txBody>
          <a:bodyPr>
            <a:noAutofit/>
          </a:bodyPr>
          <a:lstStyle/>
          <a:p>
            <a:pPr algn="l"/>
            <a:r>
              <a:rPr lang="en-US" sz="2400" b="1" dirty="0"/>
              <a:t>Watch this before proceeding with the training: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Link to NJABR </a:t>
            </a:r>
            <a:r>
              <a:rPr lang="en-US" sz="2000" b="1" dirty="0" smtClean="0"/>
              <a:t>presentation - </a:t>
            </a:r>
            <a:r>
              <a:rPr lang="en-US" sz="2000" dirty="0" smtClean="0">
                <a:hlinkClick r:id="rId4"/>
              </a:rPr>
              <a:t>https</a:t>
            </a:r>
            <a:r>
              <a:rPr lang="en-US" sz="2000" dirty="0">
                <a:hlinkClick r:id="rId4"/>
              </a:rPr>
              <a:t>://www.youtube.com/watch?v=TnUOp2svQRY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72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 of healthy mou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586" y="3044382"/>
            <a:ext cx="4193490" cy="3645343"/>
          </a:xfrm>
          <a:prstGeom prst="rect">
            <a:avLst/>
          </a:prstGeom>
        </p:spPr>
      </p:pic>
      <p:pic>
        <p:nvPicPr>
          <p:cNvPr id="8" name="Picture 7" descr="Image of sick mous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65346"/>
            <a:ext cx="4585420" cy="3107336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522288"/>
            <a:ext cx="8229600" cy="2725737"/>
          </a:xfrm>
        </p:spPr>
        <p:txBody>
          <a:bodyPr>
            <a:normAutofit/>
          </a:bodyPr>
          <a:lstStyle/>
          <a:p>
            <a:r>
              <a:rPr lang="en-US" b="1" dirty="0" smtClean="0"/>
              <a:t>Describe the differences between these two animals</a:t>
            </a:r>
            <a:br>
              <a:rPr lang="en-US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83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78372" y="5255121"/>
            <a:ext cx="8560675" cy="1476754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Use this reference</a:t>
            </a:r>
            <a:r>
              <a:rPr lang="en-US" sz="2400" dirty="0" smtClean="0"/>
              <a:t>:</a:t>
            </a:r>
          </a:p>
          <a:p>
            <a:pPr lvl="1" algn="l"/>
            <a:r>
              <a:rPr lang="en-US" sz="2400" dirty="0">
                <a:hlinkClick r:id="rId3"/>
              </a:rPr>
              <a:t>Guide for the Care and Use of Laboratory </a:t>
            </a:r>
            <a:r>
              <a:rPr lang="en-US" sz="2400" dirty="0" smtClean="0">
                <a:hlinkClick r:id="rId3"/>
              </a:rPr>
              <a:t>Animals</a:t>
            </a:r>
            <a:endParaRPr lang="en-US" sz="2400" dirty="0" smtClean="0"/>
          </a:p>
          <a:p>
            <a:pPr lvl="1" algn="l"/>
            <a:r>
              <a:rPr lang="en-US" sz="2400" dirty="0"/>
              <a:t>Page 75, Population Management</a:t>
            </a:r>
          </a:p>
          <a:p>
            <a:pPr algn="l"/>
            <a:endParaRPr lang="en-US" dirty="0"/>
          </a:p>
        </p:txBody>
      </p:sp>
      <p:pic>
        <p:nvPicPr>
          <p:cNvPr id="5" name="Picture 4" descr="Image of rodent cage with cage car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0" y="1574800"/>
            <a:ext cx="5549900" cy="36957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4781" y="119213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is wrong with this picture?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332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As a team, find the resources to answer these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53425" cy="49561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References: 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Animal Welfare </a:t>
            </a:r>
            <a:r>
              <a:rPr lang="en-US" dirty="0">
                <a:hlinkClick r:id="rId3"/>
              </a:rPr>
              <a:t>Act </a:t>
            </a:r>
            <a:r>
              <a:rPr lang="en-US" dirty="0" smtClean="0">
                <a:hlinkClick r:id="rId3"/>
              </a:rPr>
              <a:t>Regulations</a:t>
            </a:r>
            <a:endParaRPr lang="en-US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CCFFCC"/>
                </a:solidFill>
              </a:rPr>
              <a:t>Section 2.31 (c) (3)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504D"/>
                </a:solidFill>
                <a:hlinkClick r:id="rId4"/>
              </a:rPr>
              <a:t>Public Health Service Policy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CCFFCC"/>
                </a:solidFill>
              </a:rPr>
              <a:t>Section: Semiannual Program Reviews and Facility Inspections</a:t>
            </a:r>
          </a:p>
          <a:p>
            <a:pPr marL="0" indent="0">
              <a:buNone/>
            </a:pPr>
            <a:r>
              <a:rPr lang="en-US" b="1" dirty="0"/>
              <a:t>Describe regulatory requirements for facility inspection, to include</a:t>
            </a:r>
          </a:p>
          <a:p>
            <a:pPr marL="457200" lvl="1" indent="0">
              <a:buNone/>
            </a:pPr>
            <a:r>
              <a:rPr lang="en-US" b="1" dirty="0"/>
              <a:t>A. </a:t>
            </a:r>
            <a:r>
              <a:rPr lang="en-US" b="1" dirty="0" smtClean="0"/>
              <a:t>Participants: how many and who are they? </a:t>
            </a:r>
            <a:endParaRPr lang="en-US" b="1" dirty="0"/>
          </a:p>
          <a:p>
            <a:pPr marL="457200" lvl="1" indent="0">
              <a:buNone/>
            </a:pPr>
            <a:r>
              <a:rPr lang="en-US" b="1" dirty="0"/>
              <a:t>B. Frequency of inspections, sites included</a:t>
            </a:r>
          </a:p>
          <a:p>
            <a:pPr marL="457200" lvl="1" indent="0">
              <a:buNone/>
            </a:pPr>
            <a:r>
              <a:rPr lang="en-US" b="1" dirty="0"/>
              <a:t>C. </a:t>
            </a:r>
            <a:r>
              <a:rPr lang="en-US" b="1" dirty="0" smtClean="0"/>
              <a:t>Facility inspection findings are reported to whom?</a:t>
            </a:r>
            <a:endParaRPr lang="en-US" b="1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0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sick monke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900" y="3163475"/>
            <a:ext cx="1195013" cy="1057787"/>
          </a:xfrm>
          <a:prstGeom prst="rect">
            <a:avLst/>
          </a:prstGeom>
        </p:spPr>
      </p:pic>
      <p:pic>
        <p:nvPicPr>
          <p:cNvPr id="4" name="Picture 3" descr="Cartoon of smiling monke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9497" y="5738144"/>
            <a:ext cx="1274503" cy="1119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8428" y="127000"/>
            <a:ext cx="8708571" cy="6513286"/>
          </a:xfrm>
        </p:spPr>
        <p:txBody>
          <a:bodyPr>
            <a:normAutofit/>
          </a:bodyPr>
          <a:lstStyle/>
          <a:p>
            <a:pPr algn="l"/>
            <a:r>
              <a:rPr lang="en-US" b="1" u="sng" dirty="0"/>
              <a:t>O</a:t>
            </a:r>
            <a:r>
              <a:rPr lang="en-US" b="1" u="sng" dirty="0" smtClean="0"/>
              <a:t>LAW definition: </a:t>
            </a:r>
            <a:r>
              <a:rPr lang="en-US" sz="3600" u="sng" dirty="0" smtClean="0">
                <a:hlinkClick r:id="rId5"/>
              </a:rPr>
              <a:t>OLAW</a:t>
            </a:r>
            <a:r>
              <a:rPr lang="en-US" sz="1800" u="sng" dirty="0" smtClean="0">
                <a:hlinkClick r:id="rId5"/>
              </a:rPr>
              <a:t/>
            </a:r>
            <a:br>
              <a:rPr lang="en-US" sz="1800" u="sng" dirty="0" smtClean="0">
                <a:hlinkClick r:id="rId5"/>
              </a:rPr>
            </a:br>
            <a:r>
              <a:rPr lang="en-US" sz="1800" u="sng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E2. How does the IACUC distinguish between significant and minor deficiencies?</a:t>
            </a:r>
            <a:br>
              <a:rPr lang="en-US" sz="1800" u="sng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1800" u="sng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en-US" sz="1800" u="sng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1800" u="sng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USDA definition concurs.</a:t>
            </a:r>
            <a:r>
              <a:rPr lang="en-US" sz="1800" u="sng" dirty="0" smtClean="0"/>
              <a:t/>
            </a:r>
            <a:br>
              <a:rPr lang="en-US" sz="1800" u="sng" dirty="0" smtClean="0"/>
            </a:br>
            <a:r>
              <a:rPr lang="en-US" b="1" u="sng" dirty="0" smtClean="0"/>
              <a:t>Significant </a:t>
            </a:r>
            <a:r>
              <a:rPr lang="en-US" b="1" u="sng" dirty="0"/>
              <a:t>Deficiency</a:t>
            </a:r>
            <a:r>
              <a:rPr lang="en-US" b="1" dirty="0"/>
              <a:t>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Is </a:t>
            </a:r>
            <a:r>
              <a:rPr lang="en-US" b="1" dirty="0"/>
              <a:t>or may be a threat to the health or safety of animals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en-US" sz="1200" b="1" dirty="0"/>
              <a:t/>
            </a:r>
            <a:br>
              <a:rPr lang="en-US" sz="1200" b="1" dirty="0"/>
            </a:br>
            <a:r>
              <a:rPr lang="en-US" b="1" u="sng" dirty="0" smtClean="0"/>
              <a:t>Minor Deficiency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smtClean="0"/>
              <a:t>A problem for which an immediate solution is not necessary to protect life or prevent distress.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1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of a floor drai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185" y="1289916"/>
            <a:ext cx="3871538" cy="516205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3"/>
          </p:nvPr>
        </p:nvSpPr>
        <p:spPr>
          <a:xfrm>
            <a:off x="5005926" y="4842655"/>
            <a:ext cx="3840797" cy="139123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22F9"/>
                </a:solidFill>
              </a:rPr>
              <a:t>C. Animal room drain.</a:t>
            </a:r>
            <a:endParaRPr lang="en-US" sz="2800" b="1" dirty="0">
              <a:solidFill>
                <a:srgbClr val="FF22F9"/>
              </a:solidFill>
            </a:endParaRPr>
          </a:p>
        </p:txBody>
      </p:sp>
      <p:graphicFrame>
        <p:nvGraphicFramePr>
          <p:cNvPr id="7" name="Object 6" descr="Image of frayed cord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553262"/>
              </p:ext>
            </p:extLst>
          </p:nvPr>
        </p:nvGraphicFramePr>
        <p:xfrm>
          <a:off x="332549" y="3070378"/>
          <a:ext cx="4031297" cy="2842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Document" r:id="rId5" imgW="5943600" imgH="4191000" progId="Word.Document.12">
                  <p:embed/>
                </p:oleObj>
              </mc:Choice>
              <mc:Fallback>
                <p:oleObj name="Document" r:id="rId5" imgW="5943600" imgH="419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2549" y="3070378"/>
                        <a:ext cx="4031297" cy="2842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04095" y="5331037"/>
            <a:ext cx="3849687" cy="1038822"/>
          </a:xfrm>
        </p:spPr>
        <p:txBody>
          <a:bodyPr anchor="t">
            <a:noAutofit/>
          </a:bodyPr>
          <a:lstStyle/>
          <a:p>
            <a:r>
              <a:rPr lang="en-US" sz="2800" b="1" dirty="0" smtClean="0">
                <a:solidFill>
                  <a:srgbClr val="FF22F9"/>
                </a:solidFill>
              </a:rPr>
              <a:t>B. Frayed </a:t>
            </a:r>
            <a:r>
              <a:rPr lang="en-US" sz="2800" b="1" dirty="0">
                <a:solidFill>
                  <a:srgbClr val="FF22F9"/>
                </a:solidFill>
              </a:rPr>
              <a:t>cord in active </a:t>
            </a:r>
            <a:r>
              <a:rPr lang="en-US" sz="2800" b="1" dirty="0" smtClean="0">
                <a:solidFill>
                  <a:srgbClr val="FF22F9"/>
                </a:solidFill>
              </a:rPr>
              <a:t>use </a:t>
            </a:r>
            <a:r>
              <a:rPr lang="en-US" sz="2800" b="1" dirty="0">
                <a:solidFill>
                  <a:srgbClr val="FF22F9"/>
                </a:solidFill>
              </a:rPr>
              <a:t>with </a:t>
            </a:r>
            <a:r>
              <a:rPr lang="en-US" sz="2800" b="1" dirty="0" smtClean="0">
                <a:solidFill>
                  <a:srgbClr val="FF22F9"/>
                </a:solidFill>
              </a:rPr>
              <a:t>a </a:t>
            </a:r>
            <a:r>
              <a:rPr lang="en-US" sz="2800" b="1" dirty="0">
                <a:solidFill>
                  <a:srgbClr val="FF22F9"/>
                </a:solidFill>
              </a:rPr>
              <a:t>large animal respiratory ventilator</a:t>
            </a:r>
            <a:r>
              <a:rPr lang="en-US" sz="2800" b="1" dirty="0" smtClean="0">
                <a:solidFill>
                  <a:srgbClr val="FF22F9"/>
                </a:solidFill>
              </a:rPr>
              <a:t>.</a:t>
            </a:r>
            <a:endParaRPr lang="en-US" sz="2800" b="1" dirty="0">
              <a:solidFill>
                <a:srgbClr val="FF22F9"/>
              </a:solidFill>
            </a:endParaRPr>
          </a:p>
        </p:txBody>
      </p:sp>
      <p:pic>
        <p:nvPicPr>
          <p:cNvPr id="6" name="Picture 5" descr="Image of shower with peeling pain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370" y="202519"/>
            <a:ext cx="4356630" cy="2307246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4"/>
          </p:nvPr>
        </p:nvSpPr>
        <p:spPr>
          <a:xfrm>
            <a:off x="162800" y="2019473"/>
            <a:ext cx="4551830" cy="1036971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FF22F9"/>
                </a:solidFill>
              </a:rPr>
              <a:t>A. Animal </a:t>
            </a:r>
            <a:r>
              <a:rPr lang="en-US" sz="2800" b="1" dirty="0">
                <a:solidFill>
                  <a:srgbClr val="FF22F9"/>
                </a:solidFill>
              </a:rPr>
              <a:t>facility emergency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FF22F9"/>
                </a:solidFill>
              </a:rPr>
              <a:t>shower.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87906" y="274638"/>
            <a:ext cx="459889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Significant?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906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2">
      <a:dk1>
        <a:srgbClr val="F1FF1B"/>
      </a:dk1>
      <a:lt1>
        <a:srgbClr val="1EA3FF"/>
      </a:lt1>
      <a:dk2>
        <a:srgbClr val="3B8DF2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8FF2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2747</TotalTime>
  <Words>1289</Words>
  <Application>Microsoft Office PowerPoint</Application>
  <PresentationFormat>On-screen Show (4:3)</PresentationFormat>
  <Paragraphs>137</Paragraphs>
  <Slides>38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Lucida Blackletter</vt:lpstr>
      <vt:lpstr>Lucida Calligraphy</vt:lpstr>
      <vt:lpstr>Office Theme</vt:lpstr>
      <vt:lpstr>Document</vt:lpstr>
      <vt:lpstr>F Group a Pedagogical Department of  Phlogisten University </vt:lpstr>
      <vt:lpstr>Goal</vt:lpstr>
      <vt:lpstr>Objectives: Upon completion of this module, participants will be able to:</vt:lpstr>
      <vt:lpstr>Watch this before proceeding with the training: Link to NJABR presentation - https://www.youtube.com/watch?v=TnUOp2svQRY </vt:lpstr>
      <vt:lpstr>Describe the differences between these two animals </vt:lpstr>
      <vt:lpstr>What is wrong with this picture?</vt:lpstr>
      <vt:lpstr>As a team, find the resources to answer these questions</vt:lpstr>
      <vt:lpstr>OLAW definition: OLAW  E2. How does the IACUC distinguish between significant and minor deficiencies?  USDA definition concurs. Significant Deficiency:  Is or may be a threat to the health or safety of animals.  Minor Deficiency: A problem for which an immediate solution is not necessary to protect life or prevent distress. </vt:lpstr>
      <vt:lpstr>Significant?</vt:lpstr>
      <vt:lpstr>Today is Saturday the 7th. What concerns do you have? </vt:lpstr>
      <vt:lpstr>What is wrong with this picture?  </vt:lpstr>
      <vt:lpstr>A veterinary technician faints while working in animal surgery, and stumbles into the sharps box.  Discuss what occupational health concerns must be addressed</vt:lpstr>
      <vt:lpstr>When you see this during a facility inspection, what are your concerns and how would you address them?</vt:lpstr>
      <vt:lpstr>When you see this during a facility inspection, what are your concerns and how would you address them?</vt:lpstr>
      <vt:lpstr>When you see this during a facility inspection, what are your concerns and how would you address them?</vt:lpstr>
      <vt:lpstr>When you see this during a facility inspection, what are your concerns and how would you address them?</vt:lpstr>
      <vt:lpstr>When you see this during a facility inspection, what are your concerns and how would you address them?</vt:lpstr>
      <vt:lpstr>When you see this during a facility inspection, what are your concerns and how would you address them?</vt:lpstr>
      <vt:lpstr>Phlogisten University has a PHS assurance, and uses USDA covered species. What is the minimum number of IACUC members  required to participate in their facility inspections?</vt:lpstr>
      <vt:lpstr>Assemble your Dream Team for facility inspection... Who would you choose and why?  Examples include:</vt:lpstr>
      <vt:lpstr> Identify 3 different areas of focus when inspecting these sites</vt:lpstr>
      <vt:lpstr>That’s all for now, folks!</vt:lpstr>
      <vt:lpstr>PLACE HOLDER Slides that appear after this have not yet been incorporated into the program</vt:lpstr>
      <vt:lpstr>Are there health or welfare concerns?</vt:lpstr>
      <vt:lpstr>What is the potential animal health or welfare concern?</vt:lpstr>
      <vt:lpstr>Misc. photos</vt:lpstr>
      <vt:lpstr>Misc. photos</vt:lpstr>
      <vt:lpstr>Misc. photos</vt:lpstr>
      <vt:lpstr>Misc. photos</vt:lpstr>
      <vt:lpstr>Misc. photos</vt:lpstr>
      <vt:lpstr>Misc. photos</vt:lpstr>
      <vt:lpstr>Misc. photos</vt:lpstr>
      <vt:lpstr>Misc. photos</vt:lpstr>
      <vt:lpstr>Misc. photos</vt:lpstr>
      <vt:lpstr>Misc. photos</vt:lpstr>
      <vt:lpstr>You see this man dumping dirty rodent cages in the cage-wash area. What might be the reasons he would wear this PPE? </vt:lpstr>
      <vt:lpstr>What are the concerns with storing monkey chow in this refrigerator?</vt:lpstr>
      <vt:lpstr>What do these numbers mean on a feed bag? Why are they important to animal welfare and health?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ICARE Training Module: Facility Inspection</dc:title>
  <dc:subject>ICARE Training Module: Facility Inspection</dc:subject>
  <dc:creator>ICARE Project</dc:creator>
  <cp:keywords>ICARE Training Module: Facility Inspection</cp:keywords>
  <cp:lastModifiedBy>OLAW</cp:lastModifiedBy>
  <cp:revision>150</cp:revision>
  <dcterms:created xsi:type="dcterms:W3CDTF">2016-08-11T21:07:51Z</dcterms:created>
  <dcterms:modified xsi:type="dcterms:W3CDTF">2017-06-20T15:07:52Z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